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4"/>
  </p:notesMasterIdLst>
  <p:handoutMasterIdLst>
    <p:handoutMasterId r:id="rId45"/>
  </p:handoutMasterIdLst>
  <p:sldIdLst>
    <p:sldId id="256" r:id="rId2"/>
    <p:sldId id="339" r:id="rId3"/>
    <p:sldId id="341" r:id="rId4"/>
    <p:sldId id="325" r:id="rId5"/>
    <p:sldId id="349" r:id="rId6"/>
    <p:sldId id="326" r:id="rId7"/>
    <p:sldId id="327" r:id="rId8"/>
    <p:sldId id="359" r:id="rId9"/>
    <p:sldId id="328" r:id="rId10"/>
    <p:sldId id="329" r:id="rId11"/>
    <p:sldId id="342" r:id="rId12"/>
    <p:sldId id="332" r:id="rId13"/>
    <p:sldId id="348" r:id="rId14"/>
    <p:sldId id="331" r:id="rId15"/>
    <p:sldId id="330" r:id="rId16"/>
    <p:sldId id="289" r:id="rId17"/>
    <p:sldId id="336" r:id="rId18"/>
    <p:sldId id="343" r:id="rId19"/>
    <p:sldId id="361" r:id="rId20"/>
    <p:sldId id="360" r:id="rId21"/>
    <p:sldId id="297" r:id="rId22"/>
    <p:sldId id="355" r:id="rId23"/>
    <p:sldId id="283" r:id="rId24"/>
    <p:sldId id="356" r:id="rId25"/>
    <p:sldId id="291" r:id="rId26"/>
    <p:sldId id="293" r:id="rId27"/>
    <p:sldId id="357" r:id="rId28"/>
    <p:sldId id="261" r:id="rId29"/>
    <p:sldId id="294" r:id="rId30"/>
    <p:sldId id="295" r:id="rId31"/>
    <p:sldId id="358" r:id="rId32"/>
    <p:sldId id="296" r:id="rId33"/>
    <p:sldId id="351" r:id="rId34"/>
    <p:sldId id="362" r:id="rId35"/>
    <p:sldId id="280" r:id="rId36"/>
    <p:sldId id="344" r:id="rId37"/>
    <p:sldId id="268" r:id="rId38"/>
    <p:sldId id="354" r:id="rId39"/>
    <p:sldId id="352" r:id="rId40"/>
    <p:sldId id="274" r:id="rId41"/>
    <p:sldId id="345" r:id="rId42"/>
    <p:sldId id="34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8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F312B22-D83F-41C7-B989-BBF012A2DE24}" type="datetimeFigureOut">
              <a:rPr lang="en-US" smtClean="0"/>
              <a:t>12/13/2016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D1263EF-D39A-4CD5-871B-717A3BEF82FF}" type="slidenum">
              <a:rPr lang="en-US" smtClean="0"/>
              <a:t>‹#›</a:t>
            </a:fld>
            <a:endParaRPr lang="en-US"/>
          </a:p>
        </p:txBody>
      </p:sp>
    </p:spTree>
    <p:extLst>
      <p:ext uri="{BB962C8B-B14F-4D97-AF65-F5344CB8AC3E}">
        <p14:creationId xmlns:p14="http://schemas.microsoft.com/office/powerpoint/2010/main" val="239835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AC4700-BDAC-4C9F-AD28-15E25B768D13}" type="datetimeFigureOut">
              <a:rPr lang="en-US" smtClean="0"/>
              <a:t>12/13/2016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30CA71-D5A2-4916-8110-3B4CBFEF20D0}" type="slidenum">
              <a:rPr lang="en-US" smtClean="0"/>
              <a:t>‹#›</a:t>
            </a:fld>
            <a:endParaRPr lang="en-US"/>
          </a:p>
        </p:txBody>
      </p:sp>
    </p:spTree>
    <p:extLst>
      <p:ext uri="{BB962C8B-B14F-4D97-AF65-F5344CB8AC3E}">
        <p14:creationId xmlns:p14="http://schemas.microsoft.com/office/powerpoint/2010/main" val="336235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CA71-D5A2-4916-8110-3B4CBFEF20D0}" type="slidenum">
              <a:rPr lang="en-US" smtClean="0"/>
              <a:t>14</a:t>
            </a:fld>
            <a:endParaRPr lang="en-US"/>
          </a:p>
        </p:txBody>
      </p:sp>
    </p:spTree>
    <p:extLst>
      <p:ext uri="{BB962C8B-B14F-4D97-AF65-F5344CB8AC3E}">
        <p14:creationId xmlns:p14="http://schemas.microsoft.com/office/powerpoint/2010/main" val="45681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60605-753B-4AFF-A967-B601D5CD2C8A}"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286322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60605-753B-4AFF-A967-B601D5CD2C8A}"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195177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60605-753B-4AFF-A967-B601D5CD2C8A}"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166985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60605-753B-4AFF-A967-B601D5CD2C8A}"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121389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60605-753B-4AFF-A967-B601D5CD2C8A}"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46638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60605-753B-4AFF-A967-B601D5CD2C8A}"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146253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60605-753B-4AFF-A967-B601D5CD2C8A}"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365568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60605-753B-4AFF-A967-B601D5CD2C8A}"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48935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60605-753B-4AFF-A967-B601D5CD2C8A}"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399230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60605-753B-4AFF-A967-B601D5CD2C8A}"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394042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60605-753B-4AFF-A967-B601D5CD2C8A}"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3794-C58D-4917-BC18-B3C07B1B9368}" type="slidenum">
              <a:rPr lang="en-US" smtClean="0"/>
              <a:t>‹#›</a:t>
            </a:fld>
            <a:endParaRPr lang="en-US"/>
          </a:p>
        </p:txBody>
      </p:sp>
    </p:spTree>
    <p:extLst>
      <p:ext uri="{BB962C8B-B14F-4D97-AF65-F5344CB8AC3E}">
        <p14:creationId xmlns:p14="http://schemas.microsoft.com/office/powerpoint/2010/main" val="84639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60605-753B-4AFF-A967-B601D5CD2C8A}" type="datetimeFigureOut">
              <a:rPr lang="en-US" smtClean="0"/>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13794-C58D-4917-BC18-B3C07B1B9368}" type="slidenum">
              <a:rPr lang="en-US" smtClean="0"/>
              <a:t>‹#›</a:t>
            </a:fld>
            <a:endParaRPr lang="en-US"/>
          </a:p>
        </p:txBody>
      </p:sp>
    </p:spTree>
    <p:extLst>
      <p:ext uri="{BB962C8B-B14F-4D97-AF65-F5344CB8AC3E}">
        <p14:creationId xmlns:p14="http://schemas.microsoft.com/office/powerpoint/2010/main" val="712298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esearch.stlouisfed.org/fred2/graph/?g=2fuq"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research.stlouisfed.org/fred2/graph/?g=2SOH"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search.stlouisfed.org/fred2/graph/?g=2reZ"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search.stlouisfed.org/fred2/graph/?g=2r2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Outlook for the US Economy Over the Coming Year</a:t>
            </a:r>
            <a:endParaRPr lang="en-US" dirty="0"/>
          </a:p>
        </p:txBody>
      </p:sp>
      <p:sp>
        <p:nvSpPr>
          <p:cNvPr id="3" name="Subtitle 2"/>
          <p:cNvSpPr>
            <a:spLocks noGrp="1"/>
          </p:cNvSpPr>
          <p:nvPr>
            <p:ph type="subTitle" idx="1"/>
          </p:nvPr>
        </p:nvSpPr>
        <p:spPr/>
        <p:txBody>
          <a:bodyPr/>
          <a:lstStyle/>
          <a:p>
            <a:r>
              <a:rPr lang="en-US" dirty="0" smtClean="0"/>
              <a:t>Prof. Steven Kyle</a:t>
            </a:r>
          </a:p>
          <a:p>
            <a:r>
              <a:rPr lang="en-US" dirty="0" smtClean="0"/>
              <a:t>Cornell University</a:t>
            </a:r>
          </a:p>
          <a:p>
            <a:r>
              <a:rPr lang="en-US" dirty="0" smtClean="0"/>
              <a:t>December 2015</a:t>
            </a:r>
            <a:endParaRPr lang="en-US" dirty="0"/>
          </a:p>
        </p:txBody>
      </p:sp>
    </p:spTree>
    <p:extLst>
      <p:ext uri="{BB962C8B-B14F-4D97-AF65-F5344CB8AC3E}">
        <p14:creationId xmlns:p14="http://schemas.microsoft.com/office/powerpoint/2010/main" val="290224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179367"/>
            <a:ext cx="3695435" cy="461665"/>
          </a:xfrm>
          <a:prstGeom prst="rect">
            <a:avLst/>
          </a:prstGeom>
          <a:noFill/>
        </p:spPr>
        <p:txBody>
          <a:bodyPr wrap="none" rtlCol="0">
            <a:spAutoFit/>
          </a:bodyPr>
          <a:lstStyle/>
          <a:p>
            <a:r>
              <a:rPr lang="en-US" sz="2400" dirty="0" smtClean="0"/>
              <a:t>“…Long rates may creep up”</a:t>
            </a:r>
            <a:endParaRPr lang="en-US" sz="2400" dirty="0"/>
          </a:p>
        </p:txBody>
      </p:sp>
      <p:pic>
        <p:nvPicPr>
          <p:cNvPr id="2050" name="Picture 2" descr="http://www.economagic.com/mgif/ECONOMAGIC!RCM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44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Market</a:t>
            </a:r>
            <a:endParaRPr lang="en-US" dirty="0"/>
          </a:p>
        </p:txBody>
      </p:sp>
      <p:sp>
        <p:nvSpPr>
          <p:cNvPr id="3" name="Content Placeholder 2"/>
          <p:cNvSpPr>
            <a:spLocks noGrp="1"/>
          </p:cNvSpPr>
          <p:nvPr>
            <p:ph idx="1"/>
          </p:nvPr>
        </p:nvSpPr>
        <p:spPr/>
        <p:txBody>
          <a:bodyPr/>
          <a:lstStyle/>
          <a:p>
            <a:r>
              <a:rPr lang="en-US" dirty="0" smtClean="0"/>
              <a:t>It was the source of the mayhem in 2008-09</a:t>
            </a:r>
          </a:p>
          <a:p>
            <a:endParaRPr lang="en-US" dirty="0"/>
          </a:p>
          <a:p>
            <a:r>
              <a:rPr lang="en-US" dirty="0" smtClean="0"/>
              <a:t>Continues to gradually stage a comeback</a:t>
            </a:r>
          </a:p>
          <a:p>
            <a:endParaRPr lang="en-US" dirty="0"/>
          </a:p>
          <a:p>
            <a:r>
              <a:rPr lang="en-US" dirty="0" smtClean="0"/>
              <a:t>Real estate a slow moving market at best of times</a:t>
            </a:r>
            <a:endParaRPr lang="en-US" dirty="0"/>
          </a:p>
        </p:txBody>
      </p:sp>
    </p:spTree>
    <p:extLst>
      <p:ext uri="{BB962C8B-B14F-4D97-AF65-F5344CB8AC3E}">
        <p14:creationId xmlns:p14="http://schemas.microsoft.com/office/powerpoint/2010/main" val="312978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943600"/>
            <a:ext cx="3813929" cy="369332"/>
          </a:xfrm>
          <a:prstGeom prst="rect">
            <a:avLst/>
          </a:prstGeom>
          <a:noFill/>
        </p:spPr>
        <p:txBody>
          <a:bodyPr wrap="none" rtlCol="0">
            <a:spAutoFit/>
          </a:bodyPr>
          <a:lstStyle/>
          <a:p>
            <a:r>
              <a:rPr lang="en-US" dirty="0" smtClean="0"/>
              <a:t>Overall Market Getting Back to Normal</a:t>
            </a:r>
            <a:endParaRPr lang="en-US" dirty="0"/>
          </a:p>
        </p:txBody>
      </p:sp>
      <p:pic>
        <p:nvPicPr>
          <p:cNvPr id="5" name="Picture 4"/>
          <p:cNvPicPr>
            <a:picLocks noChangeAspect="1"/>
          </p:cNvPicPr>
          <p:nvPr/>
        </p:nvPicPr>
        <p:blipFill>
          <a:blip r:embed="rId2"/>
          <a:stretch>
            <a:fillRect/>
          </a:stretch>
        </p:blipFill>
        <p:spPr>
          <a:xfrm>
            <a:off x="990600" y="457200"/>
            <a:ext cx="7515225" cy="4998906"/>
          </a:xfrm>
          <a:prstGeom prst="rect">
            <a:avLst/>
          </a:prstGeom>
        </p:spPr>
      </p:pic>
    </p:spTree>
    <p:extLst>
      <p:ext uri="{BB962C8B-B14F-4D97-AF65-F5344CB8AC3E}">
        <p14:creationId xmlns:p14="http://schemas.microsoft.com/office/powerpoint/2010/main" val="135036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4.bp.blogspot.com/-ahz38h7xJXo/ViY1QOrp7UI/AAAAAAAAlWo/6u7_zPM2Uw0/s1600/StartsSept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620000" cy="5657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6324600"/>
            <a:ext cx="6877011" cy="369332"/>
          </a:xfrm>
          <a:prstGeom prst="rect">
            <a:avLst/>
          </a:prstGeom>
          <a:noFill/>
        </p:spPr>
        <p:txBody>
          <a:bodyPr wrap="none" rtlCol="0">
            <a:spAutoFit/>
          </a:bodyPr>
          <a:lstStyle/>
          <a:p>
            <a:r>
              <a:rPr lang="en-US" dirty="0" smtClean="0"/>
              <a:t>Overall Starts Back to Bottom of “Normal” Range:  Single Family Not Yet</a:t>
            </a:r>
            <a:endParaRPr lang="en-US" dirty="0"/>
          </a:p>
        </p:txBody>
      </p:sp>
    </p:spTree>
    <p:extLst>
      <p:ext uri="{BB962C8B-B14F-4D97-AF65-F5344CB8AC3E}">
        <p14:creationId xmlns:p14="http://schemas.microsoft.com/office/powerpoint/2010/main" val="316142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6172200"/>
            <a:ext cx="2164247" cy="369332"/>
          </a:xfrm>
          <a:prstGeom prst="rect">
            <a:avLst/>
          </a:prstGeom>
          <a:noFill/>
        </p:spPr>
        <p:txBody>
          <a:bodyPr wrap="none" rtlCol="0">
            <a:spAutoFit/>
          </a:bodyPr>
          <a:lstStyle/>
          <a:p>
            <a:r>
              <a:rPr lang="en-US" dirty="0" smtClean="0"/>
              <a:t>Public Sector Lagging</a:t>
            </a:r>
            <a:endParaRPr lang="en-US" dirty="0"/>
          </a:p>
        </p:txBody>
      </p:sp>
      <p:pic>
        <p:nvPicPr>
          <p:cNvPr id="2050" name="Picture 2" descr="http://1.bp.blogspot.com/-wyPROkuAFGE/VjeO_s3VGsI/AAAAAAAAlhM/db2BCLynVRA/s1600/ConSpendSept2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09" y="685800"/>
            <a:ext cx="788572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019800"/>
            <a:ext cx="3152786" cy="369332"/>
          </a:xfrm>
          <a:prstGeom prst="rect">
            <a:avLst/>
          </a:prstGeom>
          <a:noFill/>
        </p:spPr>
        <p:txBody>
          <a:bodyPr wrap="none" rtlCol="0">
            <a:spAutoFit/>
          </a:bodyPr>
          <a:lstStyle/>
          <a:p>
            <a:r>
              <a:rPr lang="en-US" dirty="0" smtClean="0"/>
              <a:t>Cooling Off but Still Going Up …</a:t>
            </a:r>
            <a:endParaRPr lang="en-US" dirty="0"/>
          </a:p>
        </p:txBody>
      </p:sp>
      <p:pic>
        <p:nvPicPr>
          <p:cNvPr id="5" name="Picture 2" descr="http://www.alexandrianews.org/2015/wp-content/uploads/2015/12/core-log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3261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63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6uxqOB0ZjnE/Vi94ksx6VlI/AAAAAAAAlcI/GKoscbVgkE4/s1600/CSAug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84753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8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3.bp.blogspot.com/-9IdPWjas814/VgqrLOmzy6I/AAAAAAAAlHw/j_4BtoNCGPg/s1600/PriceRentJuly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989392"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3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 in the business cycle?</a:t>
            </a:r>
            <a:endParaRPr lang="en-US" dirty="0"/>
          </a:p>
        </p:txBody>
      </p:sp>
      <p:sp>
        <p:nvSpPr>
          <p:cNvPr id="3" name="Content Placeholder 2"/>
          <p:cNvSpPr>
            <a:spLocks noGrp="1"/>
          </p:cNvSpPr>
          <p:nvPr>
            <p:ph idx="1"/>
          </p:nvPr>
        </p:nvSpPr>
        <p:spPr/>
        <p:txBody>
          <a:bodyPr/>
          <a:lstStyle/>
          <a:p>
            <a:endParaRPr lang="en-US" dirty="0" smtClean="0"/>
          </a:p>
          <a:p>
            <a:r>
              <a:rPr lang="en-US" dirty="0" smtClean="0"/>
              <a:t>Still on the upswing though still more gradual than we might like</a:t>
            </a:r>
          </a:p>
          <a:p>
            <a:endParaRPr lang="en-US" dirty="0"/>
          </a:p>
          <a:p>
            <a:r>
              <a:rPr lang="en-US" dirty="0" smtClean="0"/>
              <a:t>Coincident and Leading Indicators still in the green</a:t>
            </a:r>
          </a:p>
          <a:p>
            <a:endParaRPr lang="en-US" dirty="0"/>
          </a:p>
          <a:p>
            <a:endParaRPr lang="en-US" dirty="0"/>
          </a:p>
        </p:txBody>
      </p:sp>
    </p:spTree>
    <p:extLst>
      <p:ext uri="{BB962C8B-B14F-4D97-AF65-F5344CB8AC3E}">
        <p14:creationId xmlns:p14="http://schemas.microsoft.com/office/powerpoint/2010/main" val="357503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28600"/>
            <a:ext cx="7735584" cy="5973281"/>
          </a:xfrm>
          <a:prstGeom prst="rect">
            <a:avLst/>
          </a:prstGeom>
        </p:spPr>
      </p:pic>
    </p:spTree>
    <p:extLst>
      <p:ext uri="{BB962C8B-B14F-4D97-AF65-F5344CB8AC3E}">
        <p14:creationId xmlns:p14="http://schemas.microsoft.com/office/powerpoint/2010/main" val="143431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Grading My Predictions from Last Year</a:t>
            </a:r>
            <a:endParaRPr lang="en-US" dirty="0"/>
          </a:p>
        </p:txBody>
      </p:sp>
      <p:sp>
        <p:nvSpPr>
          <p:cNvPr id="3" name="Content Placeholder 2"/>
          <p:cNvSpPr>
            <a:spLocks noGrp="1"/>
          </p:cNvSpPr>
          <p:nvPr>
            <p:ph idx="1"/>
          </p:nvPr>
        </p:nvSpPr>
        <p:spPr/>
        <p:txBody>
          <a:bodyPr/>
          <a:lstStyle/>
          <a:p>
            <a:r>
              <a:rPr lang="en-US" dirty="0" smtClean="0"/>
              <a:t>Most economists are taught to avoid naming both a number and a date</a:t>
            </a:r>
          </a:p>
          <a:p>
            <a:endParaRPr lang="en-US" dirty="0"/>
          </a:p>
          <a:p>
            <a:r>
              <a:rPr lang="en-US" dirty="0" smtClean="0"/>
              <a:t>I do it anyway every year and post the results on my website</a:t>
            </a:r>
          </a:p>
          <a:p>
            <a:endParaRPr lang="en-US" dirty="0"/>
          </a:p>
          <a:p>
            <a:r>
              <a:rPr lang="en-US" dirty="0" smtClean="0"/>
              <a:t>How did I do last time?</a:t>
            </a:r>
            <a:endParaRPr lang="en-US" dirty="0"/>
          </a:p>
        </p:txBody>
      </p:sp>
    </p:spTree>
    <p:extLst>
      <p:ext uri="{BB962C8B-B14F-4D97-AF65-F5344CB8AC3E}">
        <p14:creationId xmlns:p14="http://schemas.microsoft.com/office/powerpoint/2010/main" val="397205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457200"/>
            <a:ext cx="7463649" cy="5759450"/>
          </a:xfrm>
          <a:prstGeom prst="rect">
            <a:avLst/>
          </a:prstGeom>
        </p:spPr>
      </p:pic>
    </p:spTree>
    <p:extLst>
      <p:ext uri="{BB962C8B-B14F-4D97-AF65-F5344CB8AC3E}">
        <p14:creationId xmlns:p14="http://schemas.microsoft.com/office/powerpoint/2010/main" val="361789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February 2009</a:t>
            </a:r>
            <a:endParaRPr lang="en-US" sz="4000" dirty="0"/>
          </a:p>
        </p:txBody>
      </p:sp>
      <p:pic>
        <p:nvPicPr>
          <p:cNvPr id="3" name="Picture 2" descr="http://www.philadelphiafed.org/research-and-data/regional-economy/indexes/coincident/maps/2009/2009-02.jpg"/>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24280"/>
            <a:ext cx="5715000" cy="4409440"/>
          </a:xfrm>
          <a:prstGeom prst="rect">
            <a:avLst/>
          </a:prstGeom>
          <a:noFill/>
          <a:ln>
            <a:noFill/>
          </a:ln>
        </p:spPr>
      </p:pic>
    </p:spTree>
    <p:extLst>
      <p:ext uri="{BB962C8B-B14F-4D97-AF65-F5344CB8AC3E}">
        <p14:creationId xmlns:p14="http://schemas.microsoft.com/office/powerpoint/2010/main" val="29967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Slack in the Economy</a:t>
            </a:r>
            <a:endParaRPr lang="en-US" dirty="0"/>
          </a:p>
        </p:txBody>
      </p:sp>
      <p:sp>
        <p:nvSpPr>
          <p:cNvPr id="3" name="Content Placeholder 2"/>
          <p:cNvSpPr>
            <a:spLocks noGrp="1"/>
          </p:cNvSpPr>
          <p:nvPr>
            <p:ph idx="1"/>
          </p:nvPr>
        </p:nvSpPr>
        <p:spPr/>
        <p:txBody>
          <a:bodyPr/>
          <a:lstStyle/>
          <a:p>
            <a:r>
              <a:rPr lang="en-US" dirty="0" smtClean="0"/>
              <a:t>No sign at all of inflation</a:t>
            </a:r>
          </a:p>
          <a:p>
            <a:endParaRPr lang="en-US" dirty="0"/>
          </a:p>
          <a:p>
            <a:r>
              <a:rPr lang="en-US" dirty="0" smtClean="0"/>
              <a:t>Labor market the key </a:t>
            </a:r>
          </a:p>
          <a:p>
            <a:pPr lvl="1"/>
            <a:r>
              <a:rPr lang="en-US" dirty="0" smtClean="0"/>
              <a:t>Already saw the lack of wage pressure</a:t>
            </a:r>
          </a:p>
          <a:p>
            <a:pPr lvl="1"/>
            <a:r>
              <a:rPr lang="en-US" dirty="0" smtClean="0"/>
              <a:t>Seem to be a “reserve army” of unemployed</a:t>
            </a:r>
          </a:p>
          <a:p>
            <a:pPr lvl="1"/>
            <a:r>
              <a:rPr lang="en-US" dirty="0" smtClean="0"/>
              <a:t>Minimum wage debate getting a bit more prominent</a:t>
            </a:r>
            <a:endParaRPr lang="en-US" dirty="0"/>
          </a:p>
          <a:p>
            <a:pPr lvl="1"/>
            <a:r>
              <a:rPr lang="en-US" dirty="0" smtClean="0"/>
              <a:t>Latest jobs report good</a:t>
            </a:r>
            <a:endParaRPr lang="en-US" dirty="0"/>
          </a:p>
        </p:txBody>
      </p:sp>
    </p:spTree>
    <p:extLst>
      <p:ext uri="{BB962C8B-B14F-4D97-AF65-F5344CB8AC3E}">
        <p14:creationId xmlns:p14="http://schemas.microsoft.com/office/powerpoint/2010/main" val="242408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5943600"/>
            <a:ext cx="4930068" cy="461665"/>
          </a:xfrm>
          <a:prstGeom prst="rect">
            <a:avLst/>
          </a:prstGeom>
          <a:noFill/>
        </p:spPr>
        <p:txBody>
          <a:bodyPr wrap="none" rtlCol="0">
            <a:spAutoFit/>
          </a:bodyPr>
          <a:lstStyle/>
          <a:p>
            <a:r>
              <a:rPr lang="en-US" sz="2400" dirty="0" smtClean="0"/>
              <a:t>Some movement but still a lot of slack</a:t>
            </a:r>
            <a:endParaRPr lang="en-US" sz="2400" dirty="0"/>
          </a:p>
        </p:txBody>
      </p:sp>
      <p:pic>
        <p:nvPicPr>
          <p:cNvPr id="4" name="Picture 3"/>
          <p:cNvPicPr>
            <a:picLocks noChangeAspect="1"/>
          </p:cNvPicPr>
          <p:nvPr/>
        </p:nvPicPr>
        <p:blipFill>
          <a:blip r:embed="rId2"/>
          <a:stretch>
            <a:fillRect/>
          </a:stretch>
        </p:blipFill>
        <p:spPr>
          <a:xfrm>
            <a:off x="381000" y="152400"/>
            <a:ext cx="8315665" cy="5523455"/>
          </a:xfrm>
          <a:prstGeom prst="rect">
            <a:avLst/>
          </a:prstGeom>
        </p:spPr>
      </p:pic>
    </p:spTree>
    <p:extLst>
      <p:ext uri="{BB962C8B-B14F-4D97-AF65-F5344CB8AC3E}">
        <p14:creationId xmlns:p14="http://schemas.microsoft.com/office/powerpoint/2010/main" val="185088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Production and Capacity</a:t>
            </a:r>
            <a:endParaRPr lang="en-US" dirty="0"/>
          </a:p>
        </p:txBody>
      </p:sp>
      <p:sp>
        <p:nvSpPr>
          <p:cNvPr id="3" name="Content Placeholder 2"/>
          <p:cNvSpPr>
            <a:spLocks noGrp="1"/>
          </p:cNvSpPr>
          <p:nvPr>
            <p:ph idx="1"/>
          </p:nvPr>
        </p:nvSpPr>
        <p:spPr/>
        <p:txBody>
          <a:bodyPr/>
          <a:lstStyle/>
          <a:p>
            <a:r>
              <a:rPr lang="en-US" dirty="0" smtClean="0"/>
              <a:t>Industrial production continues to rise past previous peaks</a:t>
            </a:r>
          </a:p>
          <a:p>
            <a:r>
              <a:rPr lang="en-US" dirty="0" smtClean="0"/>
              <a:t>Note – Corporate profits fine, but no purchasing power additions to wage earners</a:t>
            </a:r>
          </a:p>
          <a:p>
            <a:r>
              <a:rPr lang="en-US" dirty="0" smtClean="0"/>
              <a:t>Capacity utilization going sideways at best</a:t>
            </a:r>
          </a:p>
          <a:p>
            <a:r>
              <a:rPr lang="en-US" dirty="0" smtClean="0"/>
              <a:t>No expectation of big investment surge from private sector</a:t>
            </a:r>
            <a:endParaRPr lang="en-US" dirty="0"/>
          </a:p>
        </p:txBody>
      </p:sp>
    </p:spTree>
    <p:extLst>
      <p:ext uri="{BB962C8B-B14F-4D97-AF65-F5344CB8AC3E}">
        <p14:creationId xmlns:p14="http://schemas.microsoft.com/office/powerpoint/2010/main" val="107769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867400"/>
            <a:ext cx="9145132" cy="461665"/>
          </a:xfrm>
          <a:prstGeom prst="rect">
            <a:avLst/>
          </a:prstGeom>
          <a:noFill/>
        </p:spPr>
        <p:txBody>
          <a:bodyPr wrap="none" rtlCol="0">
            <a:spAutoFit/>
          </a:bodyPr>
          <a:lstStyle/>
          <a:p>
            <a:r>
              <a:rPr lang="en-US" sz="2400" dirty="0" smtClean="0"/>
              <a:t>Industrial Production Still Higher than Previous Peak But Levelling Off?…</a:t>
            </a:r>
            <a:endParaRPr lang="en-US" sz="2400" dirty="0"/>
          </a:p>
        </p:txBody>
      </p:sp>
      <p:pic>
        <p:nvPicPr>
          <p:cNvPr id="4" name="Picture 3"/>
          <p:cNvPicPr>
            <a:picLocks noChangeAspect="1"/>
          </p:cNvPicPr>
          <p:nvPr/>
        </p:nvPicPr>
        <p:blipFill>
          <a:blip r:embed="rId2"/>
          <a:stretch>
            <a:fillRect/>
          </a:stretch>
        </p:blipFill>
        <p:spPr>
          <a:xfrm>
            <a:off x="609600" y="228600"/>
            <a:ext cx="7919027" cy="5444868"/>
          </a:xfrm>
          <a:prstGeom prst="rect">
            <a:avLst/>
          </a:prstGeom>
        </p:spPr>
      </p:pic>
    </p:spTree>
    <p:extLst>
      <p:ext uri="{BB962C8B-B14F-4D97-AF65-F5344CB8AC3E}">
        <p14:creationId xmlns:p14="http://schemas.microsoft.com/office/powerpoint/2010/main" val="441188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943600"/>
            <a:ext cx="7219925" cy="461665"/>
          </a:xfrm>
          <a:prstGeom prst="rect">
            <a:avLst/>
          </a:prstGeom>
          <a:noFill/>
        </p:spPr>
        <p:txBody>
          <a:bodyPr wrap="none" rtlCol="0">
            <a:spAutoFit/>
          </a:bodyPr>
          <a:lstStyle/>
          <a:p>
            <a:r>
              <a:rPr lang="en-US" sz="2400" dirty="0" smtClean="0"/>
              <a:t>… Capacity Utilization Still Below 80% and Drifting Lower</a:t>
            </a:r>
            <a:endParaRPr lang="en-US" sz="2400" dirty="0"/>
          </a:p>
        </p:txBody>
      </p:sp>
      <p:pic>
        <p:nvPicPr>
          <p:cNvPr id="4" name="Picture 3"/>
          <p:cNvPicPr>
            <a:picLocks noChangeAspect="1"/>
          </p:cNvPicPr>
          <p:nvPr/>
        </p:nvPicPr>
        <p:blipFill>
          <a:blip r:embed="rId2"/>
          <a:stretch>
            <a:fillRect/>
          </a:stretch>
        </p:blipFill>
        <p:spPr>
          <a:xfrm>
            <a:off x="762000" y="304800"/>
            <a:ext cx="7836432" cy="5410200"/>
          </a:xfrm>
          <a:prstGeom prst="rect">
            <a:avLst/>
          </a:prstGeom>
        </p:spPr>
      </p:pic>
    </p:spTree>
    <p:extLst>
      <p:ext uri="{BB962C8B-B14F-4D97-AF65-F5344CB8AC3E}">
        <p14:creationId xmlns:p14="http://schemas.microsoft.com/office/powerpoint/2010/main" val="127112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Households</a:t>
            </a:r>
            <a:endParaRPr lang="en-US" dirty="0"/>
          </a:p>
        </p:txBody>
      </p:sp>
      <p:sp>
        <p:nvSpPr>
          <p:cNvPr id="3" name="Content Placeholder 2"/>
          <p:cNvSpPr>
            <a:spLocks noGrp="1"/>
          </p:cNvSpPr>
          <p:nvPr>
            <p:ph idx="1"/>
          </p:nvPr>
        </p:nvSpPr>
        <p:spPr/>
        <p:txBody>
          <a:bodyPr/>
          <a:lstStyle/>
          <a:p>
            <a:r>
              <a:rPr lang="en-US" dirty="0" smtClean="0"/>
              <a:t>Wages pretty flat</a:t>
            </a:r>
          </a:p>
          <a:p>
            <a:endParaRPr lang="en-US" dirty="0"/>
          </a:p>
          <a:p>
            <a:r>
              <a:rPr lang="en-US" dirty="0" smtClean="0"/>
              <a:t>Consumer spending looking a bit droopy</a:t>
            </a:r>
          </a:p>
          <a:p>
            <a:endParaRPr lang="en-US" dirty="0"/>
          </a:p>
          <a:p>
            <a:endParaRPr lang="en-US" dirty="0"/>
          </a:p>
        </p:txBody>
      </p:sp>
    </p:spTree>
    <p:extLst>
      <p:ext uri="{BB962C8B-B14F-4D97-AF65-F5344CB8AC3E}">
        <p14:creationId xmlns:p14="http://schemas.microsoft.com/office/powerpoint/2010/main" val="3775610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7179" y="5867400"/>
            <a:ext cx="4677242" cy="461665"/>
          </a:xfrm>
          <a:prstGeom prst="rect">
            <a:avLst/>
          </a:prstGeom>
          <a:noFill/>
        </p:spPr>
        <p:txBody>
          <a:bodyPr wrap="none" rtlCol="0">
            <a:spAutoFit/>
          </a:bodyPr>
          <a:lstStyle/>
          <a:p>
            <a:r>
              <a:rPr lang="en-US" sz="2400" dirty="0" smtClean="0"/>
              <a:t>No Sign At All of Real Wage Inflation</a:t>
            </a:r>
            <a:endParaRPr lang="en-US" sz="2400" dirty="0"/>
          </a:p>
        </p:txBody>
      </p:sp>
      <p:pic>
        <p:nvPicPr>
          <p:cNvPr id="3" name="Picture 2"/>
          <p:cNvPicPr>
            <a:picLocks noChangeAspect="1"/>
          </p:cNvPicPr>
          <p:nvPr/>
        </p:nvPicPr>
        <p:blipFill>
          <a:blip r:embed="rId2"/>
          <a:stretch>
            <a:fillRect/>
          </a:stretch>
        </p:blipFill>
        <p:spPr>
          <a:xfrm>
            <a:off x="457200" y="253256"/>
            <a:ext cx="8077200" cy="5450858"/>
          </a:xfrm>
          <a:prstGeom prst="rect">
            <a:avLst/>
          </a:prstGeom>
        </p:spPr>
      </p:pic>
    </p:spTree>
    <p:extLst>
      <p:ext uri="{BB962C8B-B14F-4D97-AF65-F5344CB8AC3E}">
        <p14:creationId xmlns:p14="http://schemas.microsoft.com/office/powerpoint/2010/main" val="44118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8521" y="5715000"/>
            <a:ext cx="6383158" cy="461665"/>
          </a:xfrm>
          <a:prstGeom prst="rect">
            <a:avLst/>
          </a:prstGeom>
          <a:noFill/>
        </p:spPr>
        <p:txBody>
          <a:bodyPr wrap="none" rtlCol="0">
            <a:spAutoFit/>
          </a:bodyPr>
          <a:lstStyle/>
          <a:p>
            <a:r>
              <a:rPr lang="en-US" sz="2400" dirty="0" smtClean="0"/>
              <a:t>Consumer Spending Rising But at Decreasing Rate</a:t>
            </a:r>
            <a:endParaRPr lang="en-US" sz="2400" dirty="0"/>
          </a:p>
        </p:txBody>
      </p:sp>
      <p:pic>
        <p:nvPicPr>
          <p:cNvPr id="4" name="Picture 3"/>
          <p:cNvPicPr>
            <a:picLocks noChangeAspect="1"/>
          </p:cNvPicPr>
          <p:nvPr/>
        </p:nvPicPr>
        <p:blipFill>
          <a:blip r:embed="rId2"/>
          <a:stretch>
            <a:fillRect/>
          </a:stretch>
        </p:blipFill>
        <p:spPr>
          <a:xfrm>
            <a:off x="685800" y="381000"/>
            <a:ext cx="7848600" cy="5188235"/>
          </a:xfrm>
          <a:prstGeom prst="rect">
            <a:avLst/>
          </a:prstGeom>
        </p:spPr>
      </p:pic>
    </p:spTree>
    <p:extLst>
      <p:ext uri="{BB962C8B-B14F-4D97-AF65-F5344CB8AC3E}">
        <p14:creationId xmlns:p14="http://schemas.microsoft.com/office/powerpoint/2010/main" val="44118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526" y="5867400"/>
            <a:ext cx="7642157" cy="461665"/>
          </a:xfrm>
          <a:prstGeom prst="rect">
            <a:avLst/>
          </a:prstGeom>
          <a:noFill/>
        </p:spPr>
        <p:txBody>
          <a:bodyPr wrap="none" rtlCol="0">
            <a:spAutoFit/>
          </a:bodyPr>
          <a:lstStyle/>
          <a:p>
            <a:r>
              <a:rPr lang="en-US" sz="2400" dirty="0" smtClean="0"/>
              <a:t>My forecast: “another year of 3%; biggest caveats overseas”</a:t>
            </a:r>
            <a:endParaRPr lang="en-US" sz="2400" dirty="0"/>
          </a:p>
        </p:txBody>
      </p:sp>
      <p:pic>
        <p:nvPicPr>
          <p:cNvPr id="5" name="Picture 4"/>
          <p:cNvPicPr>
            <a:picLocks noChangeAspect="1"/>
          </p:cNvPicPr>
          <p:nvPr/>
        </p:nvPicPr>
        <p:blipFill>
          <a:blip r:embed="rId2"/>
          <a:stretch>
            <a:fillRect/>
          </a:stretch>
        </p:blipFill>
        <p:spPr>
          <a:xfrm>
            <a:off x="350874" y="228600"/>
            <a:ext cx="8609459" cy="5518150"/>
          </a:xfrm>
          <a:prstGeom prst="rect">
            <a:avLst/>
          </a:prstGeom>
        </p:spPr>
      </p:pic>
    </p:spTree>
    <p:extLst>
      <p:ext uri="{BB962C8B-B14F-4D97-AF65-F5344CB8AC3E}">
        <p14:creationId xmlns:p14="http://schemas.microsoft.com/office/powerpoint/2010/main" val="1239577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5867400"/>
            <a:ext cx="6055119" cy="461665"/>
          </a:xfrm>
          <a:prstGeom prst="rect">
            <a:avLst/>
          </a:prstGeom>
          <a:noFill/>
        </p:spPr>
        <p:txBody>
          <a:bodyPr wrap="none" rtlCol="0">
            <a:spAutoFit/>
          </a:bodyPr>
          <a:lstStyle/>
          <a:p>
            <a:r>
              <a:rPr lang="en-US" sz="2400" dirty="0" smtClean="0"/>
              <a:t>Household Debt Still at Historically Low Levels</a:t>
            </a:r>
            <a:endParaRPr lang="en-US" sz="2400"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457200" y="152400"/>
            <a:ext cx="8315325" cy="5524500"/>
          </a:xfrm>
          <a:prstGeom prst="rect">
            <a:avLst/>
          </a:prstGeom>
        </p:spPr>
      </p:pic>
    </p:spTree>
    <p:extLst>
      <p:ext uri="{BB962C8B-B14F-4D97-AF65-F5344CB8AC3E}">
        <p14:creationId xmlns:p14="http://schemas.microsoft.com/office/powerpoint/2010/main" val="1850884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sz="3400" dirty="0" smtClean="0"/>
              <a:t>Monetary Policy Still Extremely Expansionary</a:t>
            </a:r>
          </a:p>
          <a:p>
            <a:endParaRPr lang="en-US" sz="3400" dirty="0"/>
          </a:p>
          <a:p>
            <a:pPr lvl="1"/>
            <a:r>
              <a:rPr lang="en-US" sz="3400" dirty="0" smtClean="0"/>
              <a:t>“Extraordinary” </a:t>
            </a:r>
            <a:r>
              <a:rPr lang="en-US" sz="3800" dirty="0" smtClean="0"/>
              <a:t>measures</a:t>
            </a:r>
            <a:r>
              <a:rPr lang="en-US" sz="3400" dirty="0" smtClean="0"/>
              <a:t> gone but short rates still very low</a:t>
            </a:r>
          </a:p>
          <a:p>
            <a:pPr lvl="1"/>
            <a:endParaRPr lang="en-US" sz="3400" dirty="0"/>
          </a:p>
          <a:p>
            <a:pPr lvl="1"/>
            <a:endParaRPr lang="en-US" sz="3400" dirty="0" smtClean="0"/>
          </a:p>
          <a:p>
            <a:pPr lvl="1"/>
            <a:r>
              <a:rPr lang="en-US" sz="3400" dirty="0" smtClean="0"/>
              <a:t>Yes, Fed did raise short rates a quarter of a percent</a:t>
            </a:r>
          </a:p>
          <a:p>
            <a:pPr lvl="1"/>
            <a:endParaRPr lang="en-US" sz="3400" dirty="0" smtClean="0"/>
          </a:p>
          <a:p>
            <a:pPr lvl="2"/>
            <a:r>
              <a:rPr lang="en-US" sz="3000" dirty="0" smtClean="0"/>
              <a:t>Psychologically important</a:t>
            </a:r>
          </a:p>
          <a:p>
            <a:pPr lvl="2"/>
            <a:r>
              <a:rPr lang="en-US" sz="3000" dirty="0" smtClean="0"/>
              <a:t>NOT a response to inflationary pressure – There isn’t any</a:t>
            </a:r>
          </a:p>
          <a:p>
            <a:pPr lvl="2"/>
            <a:r>
              <a:rPr lang="en-US" sz="3000" dirty="0" smtClean="0"/>
              <a:t>Not a major change in real costs</a:t>
            </a:r>
          </a:p>
          <a:p>
            <a:pPr lvl="2"/>
            <a:r>
              <a:rPr lang="en-US" sz="3000" dirty="0" smtClean="0"/>
              <a:t>Gradual is the key word</a:t>
            </a:r>
          </a:p>
          <a:p>
            <a:pPr lvl="2"/>
            <a:r>
              <a:rPr lang="en-US" sz="3000" dirty="0" smtClean="0"/>
              <a:t>Yes, they can indeed reverse course at any time</a:t>
            </a:r>
          </a:p>
          <a:p>
            <a:endParaRPr lang="en-US" sz="3400" dirty="0"/>
          </a:p>
          <a:p>
            <a:endParaRPr lang="en-US" sz="3400" dirty="0" smtClean="0"/>
          </a:p>
          <a:p>
            <a:pPr marL="0" indent="0">
              <a:buNone/>
            </a:pPr>
            <a:r>
              <a:rPr lang="en-US" dirty="0"/>
              <a:t>	</a:t>
            </a:r>
          </a:p>
        </p:txBody>
      </p:sp>
    </p:spTree>
    <p:extLst>
      <p:ext uri="{BB962C8B-B14F-4D97-AF65-F5344CB8AC3E}">
        <p14:creationId xmlns:p14="http://schemas.microsoft.com/office/powerpoint/2010/main" val="296975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715000"/>
            <a:ext cx="5700278" cy="461665"/>
          </a:xfrm>
          <a:prstGeom prst="rect">
            <a:avLst/>
          </a:prstGeom>
          <a:noFill/>
        </p:spPr>
        <p:txBody>
          <a:bodyPr wrap="none" rtlCol="0">
            <a:spAutoFit/>
          </a:bodyPr>
          <a:lstStyle/>
          <a:p>
            <a:r>
              <a:rPr lang="en-US" sz="2400" dirty="0" smtClean="0"/>
              <a:t>Don’t Worry About This Scary Chart!  Really!</a:t>
            </a:r>
            <a:endParaRPr lang="en-US" sz="2400"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445076" y="76200"/>
            <a:ext cx="8315325" cy="5524500"/>
          </a:xfrm>
          <a:prstGeom prst="rect">
            <a:avLst/>
          </a:prstGeom>
        </p:spPr>
      </p:pic>
    </p:spTree>
    <p:extLst>
      <p:ext uri="{BB962C8B-B14F-4D97-AF65-F5344CB8AC3E}">
        <p14:creationId xmlns:p14="http://schemas.microsoft.com/office/powerpoint/2010/main" val="1271129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457200"/>
            <a:ext cx="8140380" cy="5410200"/>
          </a:xfrm>
          <a:prstGeom prst="rect">
            <a:avLst/>
          </a:prstGeom>
        </p:spPr>
      </p:pic>
      <p:sp>
        <p:nvSpPr>
          <p:cNvPr id="3" name="TextBox 2"/>
          <p:cNvSpPr txBox="1"/>
          <p:nvPr/>
        </p:nvSpPr>
        <p:spPr>
          <a:xfrm>
            <a:off x="1371600" y="6248400"/>
            <a:ext cx="6400983" cy="369332"/>
          </a:xfrm>
          <a:prstGeom prst="rect">
            <a:avLst/>
          </a:prstGeom>
          <a:noFill/>
        </p:spPr>
        <p:txBody>
          <a:bodyPr wrap="none" rtlCol="0">
            <a:spAutoFit/>
          </a:bodyPr>
          <a:lstStyle/>
          <a:p>
            <a:r>
              <a:rPr lang="en-US" dirty="0" smtClean="0"/>
              <a:t>Why?  Because There Really is More to it Than Simple Monetarism</a:t>
            </a:r>
            <a:endParaRPr lang="en-US" dirty="0"/>
          </a:p>
        </p:txBody>
      </p:sp>
    </p:spTree>
    <p:extLst>
      <p:ext uri="{BB962C8B-B14F-4D97-AF65-F5344CB8AC3E}">
        <p14:creationId xmlns:p14="http://schemas.microsoft.com/office/powerpoint/2010/main" val="317563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a:t>
            </a:r>
          </a:p>
        </p:txBody>
      </p:sp>
      <p:sp>
        <p:nvSpPr>
          <p:cNvPr id="3" name="Content Placeholder 2"/>
          <p:cNvSpPr>
            <a:spLocks noGrp="1"/>
          </p:cNvSpPr>
          <p:nvPr>
            <p:ph idx="1"/>
          </p:nvPr>
        </p:nvSpPr>
        <p:spPr/>
        <p:txBody>
          <a:bodyPr>
            <a:normAutofit lnSpcReduction="10000"/>
          </a:bodyPr>
          <a:lstStyle/>
          <a:p>
            <a:r>
              <a:rPr lang="en-US" sz="3400" dirty="0"/>
              <a:t>Fiscal “Policy” an ideological football</a:t>
            </a:r>
          </a:p>
          <a:p>
            <a:endParaRPr lang="en-US" sz="3400" dirty="0"/>
          </a:p>
          <a:p>
            <a:pPr lvl="1"/>
            <a:r>
              <a:rPr lang="en-US" sz="3400" dirty="0"/>
              <a:t>We “should” be investing in infrastructure if interest rates are at zero</a:t>
            </a:r>
          </a:p>
          <a:p>
            <a:pPr lvl="1"/>
            <a:r>
              <a:rPr lang="en-US" sz="3400" dirty="0"/>
              <a:t>What we ARE doing </a:t>
            </a:r>
            <a:r>
              <a:rPr lang="en-US" sz="3400" dirty="0" smtClean="0"/>
              <a:t>is mostly </a:t>
            </a:r>
            <a:r>
              <a:rPr lang="en-US" sz="3400" dirty="0" err="1" smtClean="0"/>
              <a:t>flatlining</a:t>
            </a:r>
            <a:r>
              <a:rPr lang="en-US" sz="3400" dirty="0" smtClean="0"/>
              <a:t> spending</a:t>
            </a:r>
          </a:p>
          <a:p>
            <a:pPr lvl="1"/>
            <a:r>
              <a:rPr lang="en-US" sz="3400" dirty="0" smtClean="0"/>
              <a:t>At least we won’t see shutdown any time soon</a:t>
            </a:r>
            <a:endParaRPr lang="en-US" sz="3400" dirty="0"/>
          </a:p>
          <a:p>
            <a:endParaRPr lang="en-US" dirty="0"/>
          </a:p>
        </p:txBody>
      </p:sp>
    </p:spTree>
    <p:extLst>
      <p:ext uri="{BB962C8B-B14F-4D97-AF65-F5344CB8AC3E}">
        <p14:creationId xmlns:p14="http://schemas.microsoft.com/office/powerpoint/2010/main" val="2221553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6446" y="5919019"/>
            <a:ext cx="4447308" cy="461665"/>
          </a:xfrm>
          <a:prstGeom prst="rect">
            <a:avLst/>
          </a:prstGeom>
          <a:noFill/>
        </p:spPr>
        <p:txBody>
          <a:bodyPr wrap="none" rtlCol="0">
            <a:spAutoFit/>
          </a:bodyPr>
          <a:lstStyle/>
          <a:p>
            <a:r>
              <a:rPr lang="en-US" sz="2400" dirty="0" smtClean="0"/>
              <a:t>Fiscal Policy Continues to Contract</a:t>
            </a:r>
            <a:endParaRPr lang="en-US" sz="2400" dirty="0"/>
          </a:p>
        </p:txBody>
      </p:sp>
      <p:pic>
        <p:nvPicPr>
          <p:cNvPr id="4" name="Picture 3"/>
          <p:cNvPicPr>
            <a:picLocks noChangeAspect="1"/>
          </p:cNvPicPr>
          <p:nvPr/>
        </p:nvPicPr>
        <p:blipFill>
          <a:blip r:embed="rId2"/>
          <a:stretch>
            <a:fillRect/>
          </a:stretch>
        </p:blipFill>
        <p:spPr>
          <a:xfrm>
            <a:off x="381000" y="304799"/>
            <a:ext cx="8305800" cy="5487663"/>
          </a:xfrm>
          <a:prstGeom prst="rect">
            <a:avLst/>
          </a:prstGeom>
        </p:spPr>
      </p:pic>
    </p:spTree>
    <p:extLst>
      <p:ext uri="{BB962C8B-B14F-4D97-AF65-F5344CB8AC3E}">
        <p14:creationId xmlns:p14="http://schemas.microsoft.com/office/powerpoint/2010/main" val="1850884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One of Two Wild Cards</a:t>
            </a:r>
            <a:endParaRPr lang="en-US" dirty="0"/>
          </a:p>
        </p:txBody>
      </p:sp>
      <p:sp>
        <p:nvSpPr>
          <p:cNvPr id="3" name="Content Placeholder 2"/>
          <p:cNvSpPr>
            <a:spLocks noGrp="1"/>
          </p:cNvSpPr>
          <p:nvPr>
            <p:ph idx="1"/>
          </p:nvPr>
        </p:nvSpPr>
        <p:spPr/>
        <p:txBody>
          <a:bodyPr/>
          <a:lstStyle/>
          <a:p>
            <a:r>
              <a:rPr lang="en-US" dirty="0" smtClean="0"/>
              <a:t>Most recent Greece “agreement” shows the naked political power play at work</a:t>
            </a:r>
          </a:p>
          <a:p>
            <a:endParaRPr lang="en-US" dirty="0" smtClean="0"/>
          </a:p>
          <a:p>
            <a:r>
              <a:rPr lang="en-US" dirty="0" smtClean="0"/>
              <a:t>Policy cannot possibly work</a:t>
            </a:r>
          </a:p>
          <a:p>
            <a:endParaRPr lang="en-US" dirty="0" smtClean="0"/>
          </a:p>
          <a:p>
            <a:r>
              <a:rPr lang="en-US" dirty="0" smtClean="0"/>
              <a:t>My continuing worry:  Continuation of policies that generate Great Depression levels of unemployment discredit centrist politicians</a:t>
            </a:r>
          </a:p>
        </p:txBody>
      </p:sp>
    </p:spTree>
    <p:extLst>
      <p:ext uri="{BB962C8B-B14F-4D97-AF65-F5344CB8AC3E}">
        <p14:creationId xmlns:p14="http://schemas.microsoft.com/office/powerpoint/2010/main" val="1473698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1807" y="1219200"/>
            <a:ext cx="5556586" cy="461665"/>
          </a:xfrm>
          <a:prstGeom prst="rect">
            <a:avLst/>
          </a:prstGeom>
        </p:spPr>
        <p:txBody>
          <a:bodyPr wrap="none">
            <a:spAutoFit/>
          </a:bodyPr>
          <a:lstStyle/>
          <a:p>
            <a:r>
              <a:rPr lang="en-US" sz="2400" b="1" dirty="0"/>
              <a:t>The IMF Says The Greek Deal Is Not Viable</a:t>
            </a:r>
          </a:p>
        </p:txBody>
      </p:sp>
      <p:sp>
        <p:nvSpPr>
          <p:cNvPr id="6" name="Rectangle 5"/>
          <p:cNvSpPr/>
          <p:nvPr/>
        </p:nvSpPr>
        <p:spPr>
          <a:xfrm>
            <a:off x="1600200" y="2667000"/>
            <a:ext cx="6019800" cy="2308324"/>
          </a:xfrm>
          <a:prstGeom prst="rect">
            <a:avLst/>
          </a:prstGeom>
        </p:spPr>
        <p:txBody>
          <a:bodyPr wrap="square">
            <a:spAutoFit/>
          </a:bodyPr>
          <a:lstStyle/>
          <a:p>
            <a:r>
              <a:rPr lang="en-US" sz="2400" dirty="0"/>
              <a:t>“I remain firmly of the view that Greece’s debt has become unsustainable and that Greece cannot restore debt sustainability solely through actions on its own,” the I.M.F.’s chief, Christine </a:t>
            </a:r>
            <a:r>
              <a:rPr lang="en-US" sz="2400" dirty="0" err="1"/>
              <a:t>Lagarde</a:t>
            </a:r>
            <a:r>
              <a:rPr lang="en-US" sz="2400" dirty="0"/>
              <a:t>, said on Friday, following the accord’s approval this week.</a:t>
            </a:r>
          </a:p>
        </p:txBody>
      </p:sp>
    </p:spTree>
    <p:extLst>
      <p:ext uri="{BB962C8B-B14F-4D97-AF65-F5344CB8AC3E}">
        <p14:creationId xmlns:p14="http://schemas.microsoft.com/office/powerpoint/2010/main" val="1850884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5715000"/>
            <a:ext cx="2994859" cy="369332"/>
          </a:xfrm>
          <a:prstGeom prst="rect">
            <a:avLst/>
          </a:prstGeom>
          <a:noFill/>
        </p:spPr>
        <p:txBody>
          <a:bodyPr wrap="none" rtlCol="0">
            <a:spAutoFit/>
          </a:bodyPr>
          <a:lstStyle/>
          <a:p>
            <a:r>
              <a:rPr lang="en-US" dirty="0" smtClean="0"/>
              <a:t>Growth Still Anemic in Europe</a:t>
            </a:r>
            <a:endParaRPr lang="en-US" dirty="0"/>
          </a:p>
        </p:txBody>
      </p:sp>
      <p:pic>
        <p:nvPicPr>
          <p:cNvPr id="12292" name="Picture 4" descr="http://www.economicshelp.org/wp-content/uploads/blog-uploads/2013/07/growth-in-europe-july2013-500x3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199"/>
            <a:ext cx="7772400" cy="488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99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Wild Card:  China</a:t>
            </a:r>
            <a:endParaRPr lang="en-US" dirty="0"/>
          </a:p>
        </p:txBody>
      </p:sp>
      <p:sp>
        <p:nvSpPr>
          <p:cNvPr id="3" name="Content Placeholder 2"/>
          <p:cNvSpPr>
            <a:spLocks noGrp="1"/>
          </p:cNvSpPr>
          <p:nvPr>
            <p:ph idx="1"/>
          </p:nvPr>
        </p:nvSpPr>
        <p:spPr/>
        <p:txBody>
          <a:bodyPr/>
          <a:lstStyle/>
          <a:p>
            <a:r>
              <a:rPr lang="en-US" dirty="0" smtClean="0"/>
              <a:t>Volatility in Stock Market Worrying</a:t>
            </a:r>
          </a:p>
          <a:p>
            <a:pPr lvl="1"/>
            <a:r>
              <a:rPr lang="en-US" dirty="0" smtClean="0"/>
              <a:t>Authorities seem to imagine they can control it</a:t>
            </a:r>
          </a:p>
          <a:p>
            <a:r>
              <a:rPr lang="en-US" dirty="0" smtClean="0"/>
              <a:t>“Only” 6.9% GDP growth</a:t>
            </a:r>
          </a:p>
          <a:p>
            <a:r>
              <a:rPr lang="en-US" dirty="0" smtClean="0"/>
              <a:t>Problem:  Who believes these statistics?</a:t>
            </a:r>
          </a:p>
          <a:p>
            <a:r>
              <a:rPr lang="en-US" dirty="0" smtClean="0"/>
              <a:t>Even Bigger Problem: Shadow financial sector</a:t>
            </a:r>
          </a:p>
          <a:p>
            <a:r>
              <a:rPr lang="en-US" dirty="0" smtClean="0"/>
              <a:t>How do unregulated financial sectors “self correct”?? – Through periodic crashes!</a:t>
            </a:r>
            <a:endParaRPr lang="en-US" dirty="0"/>
          </a:p>
        </p:txBody>
      </p:sp>
    </p:spTree>
    <p:extLst>
      <p:ext uri="{BB962C8B-B14F-4D97-AF65-F5344CB8AC3E}">
        <p14:creationId xmlns:p14="http://schemas.microsoft.com/office/powerpoint/2010/main" val="59756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5715000"/>
            <a:ext cx="3273140" cy="461665"/>
          </a:xfrm>
          <a:prstGeom prst="rect">
            <a:avLst/>
          </a:prstGeom>
          <a:noFill/>
        </p:spPr>
        <p:txBody>
          <a:bodyPr wrap="none" rtlCol="0">
            <a:spAutoFit/>
          </a:bodyPr>
          <a:lstStyle/>
          <a:p>
            <a:r>
              <a:rPr lang="en-US" sz="2400" dirty="0" smtClean="0"/>
              <a:t>My forecast: “ … 5-5.5%”</a:t>
            </a:r>
            <a:endParaRPr lang="en-US" sz="2400"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381000" y="190500"/>
            <a:ext cx="8315325" cy="5524500"/>
          </a:xfrm>
          <a:prstGeom prst="rect">
            <a:avLst/>
          </a:prstGeom>
        </p:spPr>
      </p:pic>
    </p:spTree>
    <p:extLst>
      <p:ext uri="{BB962C8B-B14F-4D97-AF65-F5344CB8AC3E}">
        <p14:creationId xmlns:p14="http://schemas.microsoft.com/office/powerpoint/2010/main" val="3025948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rookings.edu/%7E/media/Research/Files/Blogs/2014/04/22-china-growth-data/china-contributions-gdp-growth-dollar-2.jpg?la=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143875"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84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for Policy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Monetary Policy will be continuation of the present expansionary low interest policy until there is evidence of inflation.  The just announced quarter percent increase still leaves short rates “low”. Key for next year is just what they mean by “gradual” increases.</a:t>
            </a:r>
          </a:p>
          <a:p>
            <a:endParaRPr lang="en-US" dirty="0"/>
          </a:p>
          <a:p>
            <a:r>
              <a:rPr lang="en-US" dirty="0" smtClean="0"/>
              <a:t>Fiscal Policy is back from the cliff of insanity.  However, we NEED investment but seem to be getting only marginal changes.</a:t>
            </a:r>
          </a:p>
          <a:p>
            <a:endParaRPr lang="en-US" dirty="0"/>
          </a:p>
          <a:p>
            <a:r>
              <a:rPr lang="en-US" dirty="0" smtClean="0"/>
              <a:t>Fiscal paralysis from here on out is likely</a:t>
            </a:r>
            <a:endParaRPr lang="en-US" dirty="0"/>
          </a:p>
        </p:txBody>
      </p:sp>
    </p:spTree>
    <p:extLst>
      <p:ext uri="{BB962C8B-B14F-4D97-AF65-F5344CB8AC3E}">
        <p14:creationId xmlns:p14="http://schemas.microsoft.com/office/powerpoint/2010/main" val="4159875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GDP growth at 2.0%; lower if rates go up much</a:t>
            </a:r>
          </a:p>
          <a:p>
            <a:r>
              <a:rPr lang="en-US" dirty="0" smtClean="0"/>
              <a:t>Unemployment 5% plus or minus a half %</a:t>
            </a:r>
          </a:p>
          <a:p>
            <a:r>
              <a:rPr lang="en-US" dirty="0" smtClean="0"/>
              <a:t>Inflation – Not a worry</a:t>
            </a:r>
          </a:p>
          <a:p>
            <a:r>
              <a:rPr lang="en-US" dirty="0" smtClean="0"/>
              <a:t>Interest rates – Fed will likely allow a rate increase or two in next year – but only a ¼% at a time</a:t>
            </a:r>
          </a:p>
          <a:p>
            <a:r>
              <a:rPr lang="en-US" dirty="0" smtClean="0"/>
              <a:t>Fiscal Policy?  No change until October </a:t>
            </a:r>
            <a:r>
              <a:rPr lang="en-US" smtClean="0"/>
              <a:t>of next year</a:t>
            </a:r>
            <a:endParaRPr lang="en-US" dirty="0" smtClean="0"/>
          </a:p>
          <a:p>
            <a:r>
              <a:rPr lang="en-US" dirty="0" smtClean="0"/>
              <a:t>Europe – Staved off disaster yet again</a:t>
            </a:r>
          </a:p>
          <a:p>
            <a:r>
              <a:rPr lang="en-US" dirty="0" smtClean="0"/>
              <a:t>China – It will be a surprise when it comes</a:t>
            </a:r>
            <a:endParaRPr lang="en-US" dirty="0"/>
          </a:p>
        </p:txBody>
      </p:sp>
    </p:spTree>
    <p:extLst>
      <p:ext uri="{BB962C8B-B14F-4D97-AF65-F5344CB8AC3E}">
        <p14:creationId xmlns:p14="http://schemas.microsoft.com/office/powerpoint/2010/main" val="159383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Q0gZeXDbFeM/VhbPq7DQpzI/AAAAAAAAlQQ/Sfv23npY2ro/s1600/LFPRPrimeMenSept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8211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0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019800"/>
            <a:ext cx="6076535" cy="461665"/>
          </a:xfrm>
          <a:prstGeom prst="rect">
            <a:avLst/>
          </a:prstGeom>
          <a:noFill/>
        </p:spPr>
        <p:txBody>
          <a:bodyPr wrap="none" rtlCol="0">
            <a:spAutoFit/>
          </a:bodyPr>
          <a:lstStyle/>
          <a:p>
            <a:r>
              <a:rPr lang="en-US" sz="2400" dirty="0" smtClean="0"/>
              <a:t>U6 still high but headed in the right direction …</a:t>
            </a:r>
            <a:endParaRPr lang="en-US" sz="2400"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457200" y="304800"/>
            <a:ext cx="8315325" cy="5524500"/>
          </a:xfrm>
          <a:prstGeom prst="rect">
            <a:avLst/>
          </a:prstGeom>
        </p:spPr>
      </p:pic>
    </p:spTree>
    <p:extLst>
      <p:ext uri="{BB962C8B-B14F-4D97-AF65-F5344CB8AC3E}">
        <p14:creationId xmlns:p14="http://schemas.microsoft.com/office/powerpoint/2010/main" val="63567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867400"/>
            <a:ext cx="6496202" cy="461665"/>
          </a:xfrm>
          <a:prstGeom prst="rect">
            <a:avLst/>
          </a:prstGeom>
          <a:noFill/>
        </p:spPr>
        <p:txBody>
          <a:bodyPr wrap="none" rtlCol="0">
            <a:spAutoFit/>
          </a:bodyPr>
          <a:lstStyle/>
          <a:p>
            <a:r>
              <a:rPr lang="en-US" sz="2400" dirty="0" smtClean="0"/>
              <a:t>My forecast: “not a shred of evidence of inflation”</a:t>
            </a:r>
            <a:endParaRPr lang="en-US" sz="2400" dirty="0"/>
          </a:p>
        </p:txBody>
      </p:sp>
      <p:pic>
        <p:nvPicPr>
          <p:cNvPr id="3" name="Picture 2"/>
          <p:cNvPicPr>
            <a:picLocks noChangeAspect="1"/>
          </p:cNvPicPr>
          <p:nvPr/>
        </p:nvPicPr>
        <p:blipFill>
          <a:blip r:embed="rId2"/>
          <a:stretch>
            <a:fillRect/>
          </a:stretch>
        </p:blipFill>
        <p:spPr>
          <a:xfrm>
            <a:off x="339637" y="381000"/>
            <a:ext cx="8255328" cy="5181600"/>
          </a:xfrm>
          <a:prstGeom prst="rect">
            <a:avLst/>
          </a:prstGeom>
        </p:spPr>
      </p:pic>
    </p:spTree>
    <p:extLst>
      <p:ext uri="{BB962C8B-B14F-4D97-AF65-F5344CB8AC3E}">
        <p14:creationId xmlns:p14="http://schemas.microsoft.com/office/powerpoint/2010/main" val="25115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M_rFwhQJbxU/VkteoqjhC3I/AAAAAAAAlt8/-3Ia3hA61jE/s1600/InflationOct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85441" cy="628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1717" y="6019800"/>
            <a:ext cx="5276766" cy="461665"/>
          </a:xfrm>
          <a:prstGeom prst="rect">
            <a:avLst/>
          </a:prstGeom>
          <a:noFill/>
        </p:spPr>
        <p:txBody>
          <a:bodyPr wrap="none" rtlCol="0">
            <a:spAutoFit/>
          </a:bodyPr>
          <a:lstStyle/>
          <a:p>
            <a:r>
              <a:rPr lang="en-US" sz="2400" dirty="0" smtClean="0"/>
              <a:t>My forecast:  “</a:t>
            </a:r>
            <a:r>
              <a:rPr lang="en-US" sz="2400" dirty="0"/>
              <a:t>1% or less (probably less)</a:t>
            </a:r>
            <a:r>
              <a:rPr lang="en-US" sz="2400" dirty="0" smtClean="0"/>
              <a:t>”</a:t>
            </a:r>
            <a:endParaRPr lang="en-US" sz="2400" dirty="0"/>
          </a:p>
        </p:txBody>
      </p:sp>
      <p:pic>
        <p:nvPicPr>
          <p:cNvPr id="3" name="Picture 2"/>
          <p:cNvPicPr>
            <a:picLocks noChangeAspect="1"/>
          </p:cNvPicPr>
          <p:nvPr/>
        </p:nvPicPr>
        <p:blipFill>
          <a:blip r:embed="rId2"/>
          <a:stretch>
            <a:fillRect/>
          </a:stretch>
        </p:blipFill>
        <p:spPr>
          <a:xfrm>
            <a:off x="762000" y="304800"/>
            <a:ext cx="7696200" cy="5566884"/>
          </a:xfrm>
          <a:prstGeom prst="rect">
            <a:avLst/>
          </a:prstGeom>
        </p:spPr>
      </p:pic>
    </p:spTree>
    <p:extLst>
      <p:ext uri="{BB962C8B-B14F-4D97-AF65-F5344CB8AC3E}">
        <p14:creationId xmlns:p14="http://schemas.microsoft.com/office/powerpoint/2010/main" val="284577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27032</TotalTime>
  <Words>796</Words>
  <Application>Microsoft Office PowerPoint</Application>
  <PresentationFormat>On-screen Show (4:3)</PresentationFormat>
  <Paragraphs>112</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Outlook for the US Economy Over the Coming Year</vt:lpstr>
      <vt:lpstr>Grading My Predictions from Last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Market</vt:lpstr>
      <vt:lpstr>PowerPoint Presentation</vt:lpstr>
      <vt:lpstr>PowerPoint Presentation</vt:lpstr>
      <vt:lpstr>PowerPoint Presentation</vt:lpstr>
      <vt:lpstr>PowerPoint Presentation</vt:lpstr>
      <vt:lpstr>PowerPoint Presentation</vt:lpstr>
      <vt:lpstr>PowerPoint Presentation</vt:lpstr>
      <vt:lpstr>Where are we now in the business cycle?</vt:lpstr>
      <vt:lpstr>PowerPoint Presentation</vt:lpstr>
      <vt:lpstr>PowerPoint Presentation</vt:lpstr>
      <vt:lpstr>February 2009</vt:lpstr>
      <vt:lpstr>Still Slack in the Economy</vt:lpstr>
      <vt:lpstr>PowerPoint Presentation</vt:lpstr>
      <vt:lpstr>Industrial Production and Capacity</vt:lpstr>
      <vt:lpstr>PowerPoint Presentation</vt:lpstr>
      <vt:lpstr>PowerPoint Presentation</vt:lpstr>
      <vt:lpstr>Households</vt:lpstr>
      <vt:lpstr>PowerPoint Presentation</vt:lpstr>
      <vt:lpstr>PowerPoint Presentation</vt:lpstr>
      <vt:lpstr>PowerPoint Presentation</vt:lpstr>
      <vt:lpstr>Monetary Policy</vt:lpstr>
      <vt:lpstr>PowerPoint Presentation</vt:lpstr>
      <vt:lpstr>PowerPoint Presentation</vt:lpstr>
      <vt:lpstr>Fiscal Policy</vt:lpstr>
      <vt:lpstr>PowerPoint Presentation</vt:lpstr>
      <vt:lpstr>Europe One of Two Wild Cards</vt:lpstr>
      <vt:lpstr>PowerPoint Presentation</vt:lpstr>
      <vt:lpstr>PowerPoint Presentation</vt:lpstr>
      <vt:lpstr>Second Wild Card:  China</vt:lpstr>
      <vt:lpstr>PowerPoint Presentation</vt:lpstr>
      <vt:lpstr>Outlook for Policy</vt:lpstr>
      <vt:lpstr>Predictions</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for the US Economy in 2015</dc:title>
  <dc:creator>sck5</dc:creator>
  <cp:lastModifiedBy>Steven Charles Kyle</cp:lastModifiedBy>
  <cp:revision>92</cp:revision>
  <cp:lastPrinted>2015-12-15T15:55:38Z</cp:lastPrinted>
  <dcterms:created xsi:type="dcterms:W3CDTF">2014-11-03T15:45:08Z</dcterms:created>
  <dcterms:modified xsi:type="dcterms:W3CDTF">2016-12-13T16:50:25Z</dcterms:modified>
</cp:coreProperties>
</file>